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26" autoAdjust="0"/>
  </p:normalViewPr>
  <p:slideViewPr>
    <p:cSldViewPr snapToGrid="0">
      <p:cViewPr varScale="1">
        <p:scale>
          <a:sx n="79" d="100"/>
          <a:sy n="79" d="100"/>
        </p:scale>
        <p:origin x="14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FD0B80A7-D7B1-454E-BFFF-07E6439B920E}"/>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F7AFEA34-4B56-4EB4-93EF-C65054882CEE}"/>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9910FEC4-99BF-4B3A-9AAF-D5A9C5878E62}"/>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89E23A2D-6065-4106-A9C3-D5E248CCC778}"/>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E00D016-744E-48C3-BEF9-2736D33039BC}" type="slidenum">
              <a:t>‹#›</a:t>
            </a:fld>
            <a:endParaRPr lang="et-EE"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1777344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87F2569-F647-4323-A978-899A3DD8F919}"/>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183688CE-FFE6-43D2-A7BE-F676DF51F1C0}"/>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24F5FE8D-A7C2-48CE-BB3C-A24B3A0229EC}"/>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14FF714-9000-4577-A83A-6E01869F6DAD}"/>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305E7EC2-2F22-42AC-B880-97150C100D84}"/>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5DE30EA8-AB4C-401F-B641-83735CA8CBA5}"/>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8F7FAC21-FF05-43CA-982B-A5C27A8A8F2F}" type="slidenum">
              <a:t>‹#›</a:t>
            </a:fld>
            <a:endParaRPr lang="et-EE"/>
          </a:p>
        </p:txBody>
      </p:sp>
    </p:spTree>
    <p:extLst>
      <p:ext uri="{BB962C8B-B14F-4D97-AF65-F5344CB8AC3E}">
        <p14:creationId xmlns:p14="http://schemas.microsoft.com/office/powerpoint/2010/main" val="3278652368"/>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F255DE4-9CF2-400F-9865-20773A4A8C7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8A63F67-5F8B-47C1-8225-ED91BA96F830}"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6DF8AF7-3831-4EFE-8D32-229723F17E2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199C46-7EA9-4E9E-8F6F-3D925B857B47}"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3F042E1-086D-432A-A9B8-EBEECBB583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050A42F-8DB4-464F-9BB3-33D57DEDBCA6}"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F8375D0-3828-430E-A949-C94CF75FCFE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D7008DD-90E2-45AC-AD65-A4E032FDD8AE}"/>
              </a:ext>
            </a:extLst>
          </p:cNvPr>
          <p:cNvSpPr txBox="1">
            <a:spLocks noGrp="1"/>
          </p:cNvSpPr>
          <p:nvPr>
            <p:ph type="body" sz="quarter" idx="1"/>
          </p:nvPr>
        </p:nvSpPr>
        <p:spPr/>
        <p:txBody>
          <a:bodyPr/>
          <a:lstStyle/>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Töö EPPOga detsentraliseeritud tasandil –</a:t>
            </a: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koolitusmaterjalid prokuröridele ja eeluurimiskohtunikele</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 </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hu-HU" dirty="0"/>
          </a:p>
        </p:txBody>
      </p:sp>
    </p:spTree>
    <p:extLst>
      <p:ext uri="{BB962C8B-B14F-4D97-AF65-F5344CB8AC3E}">
        <p14:creationId xmlns:p14="http://schemas.microsoft.com/office/powerpoint/2010/main" val="494989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FBD9AE5-2CD6-4004-A029-63D5EDE08D0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6A6605-1CBD-44F9-BEB0-9A0569BA335D}"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6FAFFC4-A3FA-4DCA-8ABE-B6E44620D0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0946282-286A-4479-BA68-550B84F54A80}"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4AC0E5B-8BF8-4759-8FD0-837CED2ABDF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79FA999-FB6E-47DD-8CCA-B338B80F26EC}"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EAD97C39-88B0-46B1-AA0C-248EF1D84DC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DE28AFA-E212-4AE6-922C-2B6E6CA46320}"/>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408925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B7F8A7B-4768-4E7B-8792-738C06A6DB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F4C8BE-19D8-494F-B1F6-13E43D54393F}"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5B77642-8433-49C7-811C-6C005C08EF8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FD4624A-B6DE-48BC-B531-94C886914D1D}"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10ABF28-B911-475F-B86C-799A9734655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84C250D-79BC-4E31-BDFE-FC5A54B4BF78}"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D0ACA869-9714-48EE-8BB2-9CA6E4F8CD9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182D2E18-8D93-4B43-A07D-FA0ABAE94FBB}"/>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650727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F11D48A-D362-4C27-9432-89C288F5808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8044FE-EE5B-4902-B234-DDF390E769C0}"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06C37C5-158F-4297-B119-982D7B9AE73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AF934B-4756-4D91-8DC9-918D5F5824A8}"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6FEEB1F-9445-4632-81CA-6977368A8B5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60F027A-2EDF-4429-946D-927A53F54312}"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DFE61CAD-B0AC-437D-8BDD-B0D1555E9F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7BE42A4-2C77-4824-9CA7-3FFAD7B1A0B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597380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6B37B6C-D3DE-48B2-9F31-407F57E1716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AE9C7D5-DEB1-4336-A3AB-1C957D754543}"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168A873-222E-44AF-B4F8-D8672DB99AE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4719B2A-1DEA-47CE-AD20-3E3687E74340}"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CD2FCF5-7DEE-425A-9D88-345472104CC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C5B640-7175-4F67-AF2B-E9070ADB12BE}"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A88E23A6-AC41-4D6E-B19E-66F7C3E7A68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C3950C2-471F-419D-B480-BE439375A7D8}"/>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4189971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6365ACE-2185-454C-99D2-9E9F5741A3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1A95941-002B-4956-A136-F54764961720}"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0BBECF1-4874-475A-9CB8-AF66580D9D4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41EC3D5-5EA5-427B-88C7-C3B49E45CBA4}"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06DC8DE-AAA5-427C-A79E-C490294F2C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883CA1-A9C6-4FE9-BC61-2F729F60A078}"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3207D9B-5FC4-4F29-81F9-ABDEA09021A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59E71F4-F703-431D-B480-6870B1DF7AFE}"/>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533432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BEC4E35-8160-47BE-8E38-258D6200E6C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83BFA00-4B40-45DD-9C2B-3CBC0855EF37}"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777706F-0601-44D1-8B85-C75C1FC6A54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1BBF87C-B32D-4837-931E-65F3FF16D977}"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DD300E9-BDF7-470A-8A30-7A918A521FA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B657A-855E-4205-A459-FD8880C9B85D}"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A4D40BB-F609-4AF6-9BEF-5EB3FAD8A83E}"/>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7C7830B-7FE1-49FC-AD4B-C60A27DFADE4}"/>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517000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375D64B-5D1D-4DED-8BC0-394D8156C44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16D41A-E592-476A-AFFA-23D6B5CBBDF5}"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B3D1866-A86B-434A-949C-6E539876012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D66F34-506B-47B7-B882-7CDB3614F9FA}"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40B5033-B416-4E10-AE4B-A83554AAF27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04F3E8D-89D4-4A81-8742-DB80455D048F}"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0C08A8A-4BA8-4A33-9F8D-DF0591191D4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6233DD8-879A-4A69-A2D3-3CC8A3ACDEC4}"/>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547620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E69AEC5-0302-4A1A-85F3-3135167C972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DAA7CFC-2566-4A4B-803C-18190146AB67}"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FFC2FA7-01AF-43D9-A1DA-66B49E07773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6ED8FC-88AC-4E2F-A3FF-18F5995BF9EF}"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51DFE80-8673-4959-BED5-09AEB8A85A9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31554B-4C24-4D30-92C4-427B34936193}"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55A6298-045E-4BCC-AFAA-08085FD759B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8F09A82-9D23-4B89-879C-EDB7531BB39F}"/>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12407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D51A3A3-544B-44AD-BFE7-B42D2BDD946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AC44393-8917-4D16-8787-548E87E85955}"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672C0D02-F9DF-4729-981A-F175B1E3D7F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B12211F-C556-4EE7-BF2D-70F4C879F9CF}"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3476CEF-CF0A-4D43-AB0C-3F4F51744C4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FAE16F-46F0-4D5B-A2CA-0BFA76D81B7C}"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EC69A64-3AC4-4865-A628-B9906D43071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2D44CA2-8A3E-4731-BC74-C8644F2056FA}"/>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88244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CA773C2-7018-4BDC-8C81-4ABE6B94923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660ADA-85C2-45F2-8065-E96166E944AB}"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4A73285-9820-473C-8D46-3590EB5F388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2B36786-1853-47C4-9BA3-C124733E3994}"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F0E487D-C6BB-42CC-8E29-1DEB122DD3C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948A339-6E02-413D-9658-14FA2A57217E}"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A97360E-71D5-40FA-BBA0-882D8B9B8D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6B04A1E-273E-47F3-B410-8D6F7AE72003}"/>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80340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8387369-69CA-4D04-B420-C009F0A8CB0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B3D4C7-DC2A-4FAF-A26C-7DCCE28F7996}"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5BB5650-2F51-44B5-9C25-0902A64D17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72381D5-697F-4DF7-9DF7-2181EBE72FFF}"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EFF2371-87DD-4654-8111-96465029D52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D9B09D-9756-4782-8250-F10B00F6C838}"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D86666C-9E1B-4F2C-8AF9-99EA972BAA6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4FEFB4A-2056-43C2-A3D7-2F66DEFAD817}"/>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165564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6A7B488-F83F-433B-81D8-4EBD592554A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878A55-C030-45B4-A1B2-A816FAEEEDCB}"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48F799-23B8-42D5-A82E-3919D67538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AE7D6C-CE05-4C1A-B0B0-992B03BB81B9}"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94A8306-3C34-4C8C-8495-180FFB4648D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CB17DB0-26C6-4A8A-926E-A57E74141386}"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775BA28-EEBA-44F4-ADD8-91257819675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34D23C7-8599-4049-891C-0075A4BF4A6F}"/>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720294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31143CD-C1A7-4AEC-B56E-B65491639E4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0830C3-97D4-46A2-AEFE-C6E0535DDE1B}"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2188793-6A54-4167-89C4-B0EB19B7ECA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AFA51BA-43E7-44FC-9216-F2E31169B706}"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1BC8047-0488-4B89-BAFE-BC4F4007C37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F7A61E4-577F-4B82-A848-4CB3FED7CACB}"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6B507BD-F5FA-4D63-B5CA-C572191E58A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44E4E44-ADAF-45D8-8AD7-8DCDA639388C}"/>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144068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5C019-AE98-4FDD-8A2D-E2338CD79228}"/>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A3ABC621-80E5-4D86-B11C-04C4707EAFEE}"/>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8AF449EA-2680-44CE-93A3-5736B95973EF}"/>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435973F-88AE-4945-BE28-9C822ACC98F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905B657E-5708-453F-A3DF-0FD79C3C0C00}"/>
              </a:ext>
            </a:extLst>
          </p:cNvPr>
          <p:cNvSpPr txBox="1">
            <a:spLocks noGrp="1"/>
          </p:cNvSpPr>
          <p:nvPr>
            <p:ph type="sldNum" sz="quarter" idx="8"/>
          </p:nvPr>
        </p:nvSpPr>
        <p:spPr/>
        <p:txBody>
          <a:bodyPr/>
          <a:lstStyle>
            <a:lvl1pPr>
              <a:defRPr/>
            </a:lvl1pPr>
          </a:lstStyle>
          <a:p>
            <a:pPr lvl="0"/>
            <a:fld id="{141560BF-5E1A-4300-A50C-A20C94F00F23}" type="slidenum">
              <a:t>‹#›</a:t>
            </a:fld>
            <a:endParaRPr lang="it-IT"/>
          </a:p>
        </p:txBody>
      </p:sp>
    </p:spTree>
    <p:extLst>
      <p:ext uri="{BB962C8B-B14F-4D97-AF65-F5344CB8AC3E}">
        <p14:creationId xmlns:p14="http://schemas.microsoft.com/office/powerpoint/2010/main" val="361138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593F-644C-42CD-988B-4390B346EC3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52AE61A-295A-42E8-B93A-8FAED2D775F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794B3348-ADFA-437E-A8C0-F7751A0D4C6A}"/>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FAA5657A-A37F-4CF4-A623-BE9B91C633A2}"/>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BAEC35D-7495-43EC-937F-D30CA406B0C9}"/>
              </a:ext>
            </a:extLst>
          </p:cNvPr>
          <p:cNvSpPr txBox="1">
            <a:spLocks noGrp="1"/>
          </p:cNvSpPr>
          <p:nvPr>
            <p:ph type="sldNum" sz="quarter" idx="8"/>
          </p:nvPr>
        </p:nvSpPr>
        <p:spPr/>
        <p:txBody>
          <a:bodyPr/>
          <a:lstStyle>
            <a:lvl1pPr>
              <a:defRPr/>
            </a:lvl1pPr>
          </a:lstStyle>
          <a:p>
            <a:pPr lvl="0"/>
            <a:fld id="{FE289745-93D9-4CCF-9D0F-F632CCD702FE}" type="slidenum">
              <a:t>‹#›</a:t>
            </a:fld>
            <a:endParaRPr lang="it-IT"/>
          </a:p>
        </p:txBody>
      </p:sp>
    </p:spTree>
    <p:extLst>
      <p:ext uri="{BB962C8B-B14F-4D97-AF65-F5344CB8AC3E}">
        <p14:creationId xmlns:p14="http://schemas.microsoft.com/office/powerpoint/2010/main" val="164990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8B36A2-C287-4F2C-8321-C3D2831F8F00}"/>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1F152408-D808-4125-80A8-064E2B2F80F5}"/>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4BD51F24-A9B2-49F7-B4EB-7AA8D2997D80}"/>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1DE4CA01-0714-4420-B31E-45F0EC5B6E8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E8BA2B99-AD64-430A-932E-9A962327B535}"/>
              </a:ext>
            </a:extLst>
          </p:cNvPr>
          <p:cNvSpPr txBox="1">
            <a:spLocks noGrp="1"/>
          </p:cNvSpPr>
          <p:nvPr>
            <p:ph type="sldNum" sz="quarter" idx="8"/>
          </p:nvPr>
        </p:nvSpPr>
        <p:spPr/>
        <p:txBody>
          <a:bodyPr/>
          <a:lstStyle>
            <a:lvl1pPr>
              <a:defRPr/>
            </a:lvl1pPr>
          </a:lstStyle>
          <a:p>
            <a:pPr lvl="0"/>
            <a:fld id="{0B2FF810-4CBC-4F1F-A2AE-E47ED28343D7}" type="slidenum">
              <a:t>‹#›</a:t>
            </a:fld>
            <a:endParaRPr lang="it-IT"/>
          </a:p>
        </p:txBody>
      </p:sp>
    </p:spTree>
    <p:extLst>
      <p:ext uri="{BB962C8B-B14F-4D97-AF65-F5344CB8AC3E}">
        <p14:creationId xmlns:p14="http://schemas.microsoft.com/office/powerpoint/2010/main" val="848558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C940C00-8194-4DB1-9BE7-FF29D9E19647}"/>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49780F45-5ABE-4144-B386-0064C9BF54B3}"/>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81F1793B-B2BF-49A2-94DC-47FA3418DE26}"/>
              </a:ext>
            </a:extLst>
          </p:cNvPr>
          <p:cNvSpPr txBox="1">
            <a:spLocks noGrp="1"/>
          </p:cNvSpPr>
          <p:nvPr>
            <p:ph type="sldNum" sz="quarter" idx="8"/>
          </p:nvPr>
        </p:nvSpPr>
        <p:spPr/>
        <p:txBody>
          <a:bodyPr/>
          <a:lstStyle>
            <a:lvl1pPr>
              <a:defRPr/>
            </a:lvl1pPr>
          </a:lstStyle>
          <a:p>
            <a:pPr lvl="0"/>
            <a:fld id="{E37EFD2B-DD1E-4F74-B87B-72B9B6E8ACA8}" type="slidenum">
              <a:t>‹#›</a:t>
            </a:fld>
            <a:endParaRPr lang="it-IT"/>
          </a:p>
        </p:txBody>
      </p:sp>
      <p:sp>
        <p:nvSpPr>
          <p:cNvPr id="5" name="Titolo 4">
            <a:extLst>
              <a:ext uri="{FF2B5EF4-FFF2-40B4-BE49-F238E27FC236}">
                <a16:creationId xmlns:a16="http://schemas.microsoft.com/office/drawing/2014/main" id="{1AC0EEA8-7104-4BCB-80AB-AB0D9D17FA12}"/>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6101A043-4E4B-48A5-BF3F-CE87BC2CDB55}"/>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76499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F28E-2603-42E0-B1F8-A70A2AE63E4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627B687F-BA00-4C53-98C8-3D233754C3F4}"/>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41BCEBF3-7452-4225-9EE4-5D78C3538C9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99B874CE-46A6-47D7-AC5B-34ECE242D65D}"/>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9C1CF641-8DB5-4335-9509-58ED183652B1}"/>
              </a:ext>
            </a:extLst>
          </p:cNvPr>
          <p:cNvSpPr txBox="1">
            <a:spLocks noGrp="1"/>
          </p:cNvSpPr>
          <p:nvPr>
            <p:ph type="sldNum" sz="quarter" idx="8"/>
          </p:nvPr>
        </p:nvSpPr>
        <p:spPr/>
        <p:txBody>
          <a:bodyPr/>
          <a:lstStyle>
            <a:lvl1pPr>
              <a:defRPr/>
            </a:lvl1pPr>
          </a:lstStyle>
          <a:p>
            <a:pPr lvl="0"/>
            <a:fld id="{26B0E2CA-970B-4F40-9484-04FF999C6AF7}" type="slidenum">
              <a:t>‹#›</a:t>
            </a:fld>
            <a:endParaRPr lang="it-IT"/>
          </a:p>
        </p:txBody>
      </p:sp>
    </p:spTree>
    <p:extLst>
      <p:ext uri="{BB962C8B-B14F-4D97-AF65-F5344CB8AC3E}">
        <p14:creationId xmlns:p14="http://schemas.microsoft.com/office/powerpoint/2010/main" val="24163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8AAE-A8A4-4AD3-927C-B1E03B547826}"/>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FA87B51F-1BD4-4120-AE8D-E52AFA6EEE9F}"/>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88000787-98FB-4F0E-B76D-F3F78A26B0E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A02E6F4D-2D3A-4711-9EE1-FAAEEB78983F}"/>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D3EF9DB5-7172-435D-89AB-89149A9CED95}"/>
              </a:ext>
            </a:extLst>
          </p:cNvPr>
          <p:cNvSpPr txBox="1">
            <a:spLocks noGrp="1"/>
          </p:cNvSpPr>
          <p:nvPr>
            <p:ph type="sldNum" sz="quarter" idx="8"/>
          </p:nvPr>
        </p:nvSpPr>
        <p:spPr/>
        <p:txBody>
          <a:bodyPr/>
          <a:lstStyle>
            <a:lvl1pPr>
              <a:defRPr/>
            </a:lvl1pPr>
          </a:lstStyle>
          <a:p>
            <a:pPr lvl="0"/>
            <a:fld id="{023DE2E5-C82D-413F-9B81-A502DDB6ABEF}" type="slidenum">
              <a:t>‹#›</a:t>
            </a:fld>
            <a:endParaRPr lang="it-IT"/>
          </a:p>
        </p:txBody>
      </p:sp>
    </p:spTree>
    <p:extLst>
      <p:ext uri="{BB962C8B-B14F-4D97-AF65-F5344CB8AC3E}">
        <p14:creationId xmlns:p14="http://schemas.microsoft.com/office/powerpoint/2010/main" val="175257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BD9E-8E81-4200-9A8A-684E5906657F}"/>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F5AA41DC-3A33-4412-B93B-5FA6452198C2}"/>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1D0C6E97-97A8-4760-9C3C-7C01A3D8581C}"/>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C58A45AD-A402-475C-8589-55FA77B0073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6FDBB222-F9CA-4540-88A6-DA702F49DDA6}"/>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19CE210E-F77A-4DB8-87B8-AEB2D0EFA801}"/>
              </a:ext>
            </a:extLst>
          </p:cNvPr>
          <p:cNvSpPr txBox="1">
            <a:spLocks noGrp="1"/>
          </p:cNvSpPr>
          <p:nvPr>
            <p:ph type="sldNum" sz="quarter" idx="8"/>
          </p:nvPr>
        </p:nvSpPr>
        <p:spPr/>
        <p:txBody>
          <a:bodyPr/>
          <a:lstStyle>
            <a:lvl1pPr>
              <a:defRPr/>
            </a:lvl1pPr>
          </a:lstStyle>
          <a:p>
            <a:pPr lvl="0"/>
            <a:fld id="{511E0DF0-CB75-49C3-9879-18B3037A17DC}" type="slidenum">
              <a:t>‹#›</a:t>
            </a:fld>
            <a:endParaRPr lang="it-IT"/>
          </a:p>
        </p:txBody>
      </p:sp>
    </p:spTree>
    <p:extLst>
      <p:ext uri="{BB962C8B-B14F-4D97-AF65-F5344CB8AC3E}">
        <p14:creationId xmlns:p14="http://schemas.microsoft.com/office/powerpoint/2010/main" val="315568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7A8BD-F512-4F66-BAB9-4908A1606452}"/>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DD0BE4D4-20D1-4AB8-B96F-C1CB7F868053}"/>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F1012E05-51C5-4DC0-9F74-8BDE3B147DDE}"/>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075D5F45-0B86-4421-B93B-4CB3E2E6ED0A}"/>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2934FC3C-82FE-476C-B2A5-4CF9A270C74D}"/>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128F35F0-E5EF-4AD3-8B36-037CEBE82426}"/>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079294C1-AA79-4D80-AA1A-636BD361B368}"/>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CAEC86D2-F6BC-420D-A47F-DE46A2A2D4DB}"/>
              </a:ext>
            </a:extLst>
          </p:cNvPr>
          <p:cNvSpPr txBox="1">
            <a:spLocks noGrp="1"/>
          </p:cNvSpPr>
          <p:nvPr>
            <p:ph type="sldNum" sz="quarter" idx="8"/>
          </p:nvPr>
        </p:nvSpPr>
        <p:spPr/>
        <p:txBody>
          <a:bodyPr/>
          <a:lstStyle>
            <a:lvl1pPr>
              <a:defRPr/>
            </a:lvl1pPr>
          </a:lstStyle>
          <a:p>
            <a:pPr lvl="0"/>
            <a:fld id="{ACAC4430-42EA-4375-B54D-103C4713903E}" type="slidenum">
              <a:t>‹#›</a:t>
            </a:fld>
            <a:endParaRPr lang="it-IT"/>
          </a:p>
        </p:txBody>
      </p:sp>
    </p:spTree>
    <p:extLst>
      <p:ext uri="{BB962C8B-B14F-4D97-AF65-F5344CB8AC3E}">
        <p14:creationId xmlns:p14="http://schemas.microsoft.com/office/powerpoint/2010/main" val="225944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69BC4-2699-409C-8BED-B4B96B0AC880}"/>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4AF6EF1F-CFBB-4AD9-853D-B8934CAAFBEB}"/>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5E2D5F6E-2673-4431-A651-FB53648E9629}"/>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0F8E42BD-E4B3-4F16-BDA0-3E872F28AE6C}"/>
              </a:ext>
            </a:extLst>
          </p:cNvPr>
          <p:cNvSpPr txBox="1">
            <a:spLocks noGrp="1"/>
          </p:cNvSpPr>
          <p:nvPr>
            <p:ph type="sldNum" sz="quarter" idx="8"/>
          </p:nvPr>
        </p:nvSpPr>
        <p:spPr/>
        <p:txBody>
          <a:bodyPr/>
          <a:lstStyle>
            <a:lvl1pPr>
              <a:defRPr/>
            </a:lvl1pPr>
          </a:lstStyle>
          <a:p>
            <a:pPr lvl="0"/>
            <a:fld id="{7FC6F808-956A-45C2-B3FB-D84077EB121A}" type="slidenum">
              <a:t>‹#›</a:t>
            </a:fld>
            <a:endParaRPr lang="it-IT"/>
          </a:p>
        </p:txBody>
      </p:sp>
    </p:spTree>
    <p:extLst>
      <p:ext uri="{BB962C8B-B14F-4D97-AF65-F5344CB8AC3E}">
        <p14:creationId xmlns:p14="http://schemas.microsoft.com/office/powerpoint/2010/main" val="41517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E0E4C6-91EA-4887-8A61-36333CA15642}"/>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2739A8D9-84B0-4E71-AC93-BE251B1C5759}"/>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4271EF66-5C4D-4E62-AC0C-DF116CC0312B}"/>
              </a:ext>
            </a:extLst>
          </p:cNvPr>
          <p:cNvSpPr txBox="1">
            <a:spLocks noGrp="1"/>
          </p:cNvSpPr>
          <p:nvPr>
            <p:ph type="sldNum" sz="quarter" idx="8"/>
          </p:nvPr>
        </p:nvSpPr>
        <p:spPr/>
        <p:txBody>
          <a:bodyPr/>
          <a:lstStyle>
            <a:lvl1pPr>
              <a:defRPr/>
            </a:lvl1pPr>
          </a:lstStyle>
          <a:p>
            <a:pPr lvl="0"/>
            <a:fld id="{38AFFD7F-6B06-4762-B5F8-88628088708E}" type="slidenum">
              <a:t>‹#›</a:t>
            </a:fld>
            <a:endParaRPr lang="it-IT"/>
          </a:p>
        </p:txBody>
      </p:sp>
    </p:spTree>
    <p:extLst>
      <p:ext uri="{BB962C8B-B14F-4D97-AF65-F5344CB8AC3E}">
        <p14:creationId xmlns:p14="http://schemas.microsoft.com/office/powerpoint/2010/main" val="289357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9FF7B-18B0-4A44-8D66-496EB8ABDD7E}"/>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4EA15168-77AF-4574-8A82-8BA56956225A}"/>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6A6079E5-A26A-4BCB-A5C0-B86DC9069E97}"/>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D7D99DAD-9A2B-4FE4-B65B-B96BCD040D80}"/>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07AAB5C6-F4B3-4505-922F-9B3C8B6A9FD4}"/>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94017E6A-C56B-4CA1-904C-3C15A6E801DA}"/>
              </a:ext>
            </a:extLst>
          </p:cNvPr>
          <p:cNvSpPr txBox="1">
            <a:spLocks noGrp="1"/>
          </p:cNvSpPr>
          <p:nvPr>
            <p:ph type="sldNum" sz="quarter" idx="8"/>
          </p:nvPr>
        </p:nvSpPr>
        <p:spPr/>
        <p:txBody>
          <a:bodyPr/>
          <a:lstStyle>
            <a:lvl1pPr>
              <a:defRPr/>
            </a:lvl1pPr>
          </a:lstStyle>
          <a:p>
            <a:pPr lvl="0"/>
            <a:fld id="{B5AF3167-7A74-4BCE-AB74-C348C82AC283}" type="slidenum">
              <a:t>‹#›</a:t>
            </a:fld>
            <a:endParaRPr lang="it-IT"/>
          </a:p>
        </p:txBody>
      </p:sp>
    </p:spTree>
    <p:extLst>
      <p:ext uri="{BB962C8B-B14F-4D97-AF65-F5344CB8AC3E}">
        <p14:creationId xmlns:p14="http://schemas.microsoft.com/office/powerpoint/2010/main" val="23247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0033B-6DFE-4EA4-BCEF-8F982780E431}"/>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286D8498-A813-4E43-941A-7C8FACE70CE1}"/>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38AB2E0B-B72F-4F9B-83F7-FEAF071B6366}"/>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11C4E410-4DA5-4E39-ACB9-B09876674BD1}"/>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D612259C-C6D3-4163-AD61-42F583EABCE4}"/>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E4FE6E58-7DE3-49A9-BC9C-8C2115F32B9C}"/>
              </a:ext>
            </a:extLst>
          </p:cNvPr>
          <p:cNvSpPr txBox="1">
            <a:spLocks noGrp="1"/>
          </p:cNvSpPr>
          <p:nvPr>
            <p:ph type="sldNum" sz="quarter" idx="8"/>
          </p:nvPr>
        </p:nvSpPr>
        <p:spPr/>
        <p:txBody>
          <a:bodyPr/>
          <a:lstStyle>
            <a:lvl1pPr>
              <a:defRPr/>
            </a:lvl1pPr>
          </a:lstStyle>
          <a:p>
            <a:pPr lvl="0"/>
            <a:fld id="{E5BDB744-DCBB-4877-8021-D794BB7E92A3}" type="slidenum">
              <a:t>‹#›</a:t>
            </a:fld>
            <a:endParaRPr lang="it-IT"/>
          </a:p>
        </p:txBody>
      </p:sp>
    </p:spTree>
    <p:extLst>
      <p:ext uri="{BB962C8B-B14F-4D97-AF65-F5344CB8AC3E}">
        <p14:creationId xmlns:p14="http://schemas.microsoft.com/office/powerpoint/2010/main" val="410559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6B4F44-86B5-4FF7-BBEC-525D3ED3384B}"/>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8C7E1B89-32F7-423F-AC90-8555BE7AE2C7}"/>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69354BE8-B90E-4149-A32F-94A2C9CCAA50}"/>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5A2E8745-C149-4A08-8FE9-773FD80B0FCC}"/>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DF4D7862-38B4-4FF8-8450-0EF17B82B12F}"/>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252BB7DB-56BA-4594-8CC0-7F6FBFD03792}"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65FC2CF6-0889-4D6C-B19B-43D3856439D9}"/>
              </a:ext>
            </a:extLst>
          </p:cNvPr>
          <p:cNvSpPr txBox="1">
            <a:spLocks noGrp="1"/>
          </p:cNvSpPr>
          <p:nvPr>
            <p:ph type="body" idx="4294967295"/>
          </p:nvPr>
        </p:nvSpPr>
        <p:spPr>
          <a:xfrm>
            <a:off x="704219" y="2349591"/>
            <a:ext cx="11193739" cy="1619980"/>
          </a:xfrm>
        </p:spPr>
        <p:txBody>
          <a:bodyPr>
            <a:normAutofit fontScale="92500" lnSpcReduction="10000"/>
          </a:bodyPr>
          <a:lstStyle/>
          <a:p>
            <a:pPr marL="0" lvl="0" indent="0">
              <a:buNone/>
            </a:pPr>
            <a:r>
              <a:rPr lang="et-EE"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EPPO uurimiste lõpetamine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01877B19-B0E4-4DA9-B59B-0DE1F215275E}"/>
              </a:ext>
            </a:extLst>
          </p:cNvPr>
          <p:cNvSpPr txBox="1">
            <a:spLocks noGrp="1"/>
          </p:cNvSpPr>
          <p:nvPr>
            <p:ph type="body" idx="4294967295"/>
          </p:nvPr>
        </p:nvSpPr>
        <p:spPr>
          <a:xfrm>
            <a:off x="671946" y="2080650"/>
            <a:ext cx="10946313" cy="4384081"/>
          </a:xfrm>
        </p:spPr>
        <p:txBody>
          <a:bodyPr/>
          <a:lstStyle/>
          <a:p>
            <a:pPr lvl="0" algn="just">
              <a:buNone/>
            </a:pPr>
            <a:r>
              <a:rPr lang="et-EE" dirty="0"/>
              <a:t>Art. 39 § 2:</a:t>
            </a:r>
          </a:p>
          <a:p>
            <a:pPr lvl="0" algn="just">
              <a:buNone/>
            </a:pPr>
            <a:r>
              <a:rPr lang="et-EE" dirty="0"/>
              <a:t>Lõpetamine ei välista täiendavate uurimiste läbiviimist uute asjaolude alusel, mis ei olnud Euroopa Prokuratuurile (EPPOle) teada otsuse tegemise ajal ning millest saadi teada pärast otsuse tegemist.</a:t>
            </a:r>
          </a:p>
          <a:p>
            <a:pPr lvl="0" algn="just">
              <a:buNone/>
            </a:pPr>
            <a:r>
              <a:rPr lang="et-EE" dirty="0"/>
              <a:t>Otsuse uurimist uute asjaolude alusel taasalustada võtab vastu pädev alaline koda.</a:t>
            </a:r>
          </a:p>
        </p:txBody>
      </p:sp>
      <p:sp>
        <p:nvSpPr>
          <p:cNvPr id="3" name="Titolo 1">
            <a:extLst>
              <a:ext uri="{FF2B5EF4-FFF2-40B4-BE49-F238E27FC236}">
                <a16:creationId xmlns:a16="http://schemas.microsoft.com/office/drawing/2014/main" id="{4B79F523-EBFD-421B-8393-AC877370FFD9}"/>
              </a:ext>
            </a:extLst>
          </p:cNvPr>
          <p:cNvSpPr txBox="1">
            <a:spLocks noGrp="1"/>
          </p:cNvSpPr>
          <p:nvPr>
            <p:ph type="title" idx="4294967295"/>
          </p:nvPr>
        </p:nvSpPr>
        <p:spPr>
          <a:xfrm>
            <a:off x="671946" y="506880"/>
            <a:ext cx="12095052" cy="1261798"/>
          </a:xfrm>
        </p:spPr>
        <p:txBody>
          <a:bodyPr/>
          <a:lstStyle/>
          <a:p>
            <a:pPr lvl="0"/>
            <a:r>
              <a:rPr lang="et-EE" b="1" dirty="0"/>
              <a:t>Lõpetamise mõjud</a:t>
            </a:r>
          </a:p>
        </p:txBody>
      </p:sp>
      <p:sp>
        <p:nvSpPr>
          <p:cNvPr id="4" name="Dia számának helye 3">
            <a:extLst>
              <a:ext uri="{FF2B5EF4-FFF2-40B4-BE49-F238E27FC236}">
                <a16:creationId xmlns:a16="http://schemas.microsoft.com/office/drawing/2014/main" id="{D0BD136A-B4DB-4C5F-9C41-BF6D5DC3190A}"/>
              </a:ext>
            </a:extLst>
          </p:cNvPr>
          <p:cNvSpPr>
            <a:spLocks noGrp="1"/>
          </p:cNvSpPr>
          <p:nvPr>
            <p:ph type="sldNum" sz="quarter" idx="8"/>
          </p:nvPr>
        </p:nvSpPr>
        <p:spPr/>
        <p:txBody>
          <a:bodyPr/>
          <a:lstStyle/>
          <a:p>
            <a:pPr lvl="0"/>
            <a:fld id="{E37EFD2B-DD1E-4F74-B87B-72B9B6E8ACA8}" type="slidenum">
              <a:rPr lang="it-IT" smtClean="0"/>
              <a:t>10</a:t>
            </a:fld>
            <a:endParaRPr lang="et-E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F7EEE2A-656C-4830-9889-F35E31EBBB01}"/>
              </a:ext>
            </a:extLst>
          </p:cNvPr>
          <p:cNvSpPr txBox="1">
            <a:spLocks noGrp="1"/>
          </p:cNvSpPr>
          <p:nvPr>
            <p:ph type="body" idx="4294967295"/>
          </p:nvPr>
        </p:nvSpPr>
        <p:spPr>
          <a:xfrm>
            <a:off x="671946" y="2091408"/>
            <a:ext cx="10935555" cy="4384081"/>
          </a:xfrm>
        </p:spPr>
        <p:txBody>
          <a:bodyPr/>
          <a:lstStyle/>
          <a:p>
            <a:pPr lvl="0" algn="just">
              <a:buNone/>
            </a:pPr>
            <a:r>
              <a:rPr lang="et-EE"/>
              <a:t>Art. 39 § 3:</a:t>
            </a:r>
          </a:p>
          <a:p>
            <a:pPr lvl="0" algn="just">
              <a:buNone/>
            </a:pPr>
            <a:r>
              <a:rPr lang="et-EE"/>
              <a:t>Kui EPPO on pädev ka mitte-EPPO kuritegude puhul, mis on lahutamatult seotud EPPO kuritegudega (artikkel 22 § 3):</a:t>
            </a:r>
          </a:p>
          <a:p>
            <a:pPr lvl="0" algn="just">
              <a:buNone/>
            </a:pPr>
            <a:r>
              <a:rPr lang="et-EE"/>
              <a:t>lõpetab ta kriminaalasja üksnes pärast konsulteerimist liikmesriigi asutustega, kes on pädevad tegema otsust liikmesriigi tasandil süüdistuse esitamise pädevuse andmise kohta (artikkel 25 § 6): Kui see on kohaldatav, edastab alaline koda kriminaalasja pädevatele riigiasutustele kooskõlas artikli 34 lõigetega 6, 7 ja 8.</a:t>
            </a:r>
          </a:p>
        </p:txBody>
      </p:sp>
      <p:sp>
        <p:nvSpPr>
          <p:cNvPr id="3" name="Titolo 1">
            <a:extLst>
              <a:ext uri="{FF2B5EF4-FFF2-40B4-BE49-F238E27FC236}">
                <a16:creationId xmlns:a16="http://schemas.microsoft.com/office/drawing/2014/main" id="{CD7A4429-AF15-472A-8925-2FAD9B65DCF9}"/>
              </a:ext>
            </a:extLst>
          </p:cNvPr>
          <p:cNvSpPr txBox="1">
            <a:spLocks noGrp="1"/>
          </p:cNvSpPr>
          <p:nvPr>
            <p:ph type="title" idx="4294967295"/>
          </p:nvPr>
        </p:nvSpPr>
        <p:spPr>
          <a:xfrm>
            <a:off x="671946" y="506880"/>
            <a:ext cx="12095052" cy="1261798"/>
          </a:xfrm>
        </p:spPr>
        <p:txBody>
          <a:bodyPr/>
          <a:lstStyle/>
          <a:p>
            <a:pPr lvl="0"/>
            <a:r>
              <a:rPr lang="et-EE" b="1" dirty="0"/>
              <a:t>Lõpetamise eriprotseduur</a:t>
            </a:r>
          </a:p>
        </p:txBody>
      </p:sp>
      <p:sp>
        <p:nvSpPr>
          <p:cNvPr id="4" name="Dia számának helye 3">
            <a:extLst>
              <a:ext uri="{FF2B5EF4-FFF2-40B4-BE49-F238E27FC236}">
                <a16:creationId xmlns:a16="http://schemas.microsoft.com/office/drawing/2014/main" id="{C57F51BC-6AFD-4EBA-A4C8-AC815991696F}"/>
              </a:ext>
            </a:extLst>
          </p:cNvPr>
          <p:cNvSpPr>
            <a:spLocks noGrp="1"/>
          </p:cNvSpPr>
          <p:nvPr>
            <p:ph type="sldNum" sz="quarter" idx="8"/>
          </p:nvPr>
        </p:nvSpPr>
        <p:spPr/>
        <p:txBody>
          <a:bodyPr/>
          <a:lstStyle/>
          <a:p>
            <a:pPr lvl="0"/>
            <a:fld id="{E37EFD2B-DD1E-4F74-B87B-72B9B6E8ACA8}" type="slidenum">
              <a:rPr lang="it-IT" smtClean="0"/>
              <a:t>11</a:t>
            </a:fld>
            <a:endParaRPr lang="et-E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96511A9-5C36-47A7-8453-627D2888FC4D}"/>
              </a:ext>
            </a:extLst>
          </p:cNvPr>
          <p:cNvSpPr txBox="1">
            <a:spLocks noGrp="1"/>
          </p:cNvSpPr>
          <p:nvPr>
            <p:ph type="body" idx="4294967295"/>
          </p:nvPr>
        </p:nvSpPr>
        <p:spPr>
          <a:xfrm>
            <a:off x="672361" y="2050178"/>
            <a:ext cx="10881352" cy="4384438"/>
          </a:xfrm>
        </p:spPr>
        <p:txBody>
          <a:bodyPr/>
          <a:lstStyle/>
          <a:p>
            <a:pPr lvl="0" algn="just">
              <a:buNone/>
            </a:pPr>
            <a:r>
              <a:rPr lang="et-EE" dirty="0"/>
              <a:t>Art. 39 § 3:</a:t>
            </a:r>
          </a:p>
          <a:p>
            <a:pPr lvl="0" algn="just">
              <a:buNone/>
            </a:pPr>
            <a:r>
              <a:rPr lang="et-EE" dirty="0"/>
              <a:t>EPPO uurimine on seotud hangetesse puutuvate kuludega seotud pettuste ja hangetesse mittepuutuvate kuludega seotud pettustega ning liidu finantshuvidele tekitatud või tõenäoliselt tekitatav kahju ei ületa mõnele teisele kannatanule tekitatud või tõenäoliselt tekitatavat kahju: sama lõpetamise protseduur</a:t>
            </a:r>
          </a:p>
        </p:txBody>
      </p:sp>
      <p:sp>
        <p:nvSpPr>
          <p:cNvPr id="3" name="Titolo 1">
            <a:extLst>
              <a:ext uri="{FF2B5EF4-FFF2-40B4-BE49-F238E27FC236}">
                <a16:creationId xmlns:a16="http://schemas.microsoft.com/office/drawing/2014/main" id="{E3FFD963-E6C0-4653-81E4-470F371C5827}"/>
              </a:ext>
            </a:extLst>
          </p:cNvPr>
          <p:cNvSpPr txBox="1">
            <a:spLocks noGrp="1"/>
          </p:cNvSpPr>
          <p:nvPr>
            <p:ph type="title" idx="4294967295"/>
          </p:nvPr>
        </p:nvSpPr>
        <p:spPr>
          <a:xfrm>
            <a:off x="672361" y="552937"/>
            <a:ext cx="12095052" cy="1261798"/>
          </a:xfrm>
        </p:spPr>
        <p:txBody>
          <a:bodyPr/>
          <a:lstStyle/>
          <a:p>
            <a:pPr lvl="0"/>
            <a:r>
              <a:rPr lang="et-EE" b="1" dirty="0"/>
              <a:t>Lõpetamise eriprotseduur</a:t>
            </a:r>
          </a:p>
        </p:txBody>
      </p:sp>
      <p:sp>
        <p:nvSpPr>
          <p:cNvPr id="4" name="Dia számának helye 3">
            <a:extLst>
              <a:ext uri="{FF2B5EF4-FFF2-40B4-BE49-F238E27FC236}">
                <a16:creationId xmlns:a16="http://schemas.microsoft.com/office/drawing/2014/main" id="{0551A43B-ADF0-4757-9E80-40A126DB7251}"/>
              </a:ext>
            </a:extLst>
          </p:cNvPr>
          <p:cNvSpPr>
            <a:spLocks noGrp="1"/>
          </p:cNvSpPr>
          <p:nvPr>
            <p:ph type="sldNum" sz="quarter" idx="8"/>
          </p:nvPr>
        </p:nvSpPr>
        <p:spPr/>
        <p:txBody>
          <a:bodyPr/>
          <a:lstStyle/>
          <a:p>
            <a:pPr lvl="0"/>
            <a:fld id="{E37EFD2B-DD1E-4F74-B87B-72B9B6E8ACA8}" type="slidenum">
              <a:rPr lang="it-IT" smtClean="0"/>
              <a:t>12</a:t>
            </a:fld>
            <a:endParaRPr lang="et-E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F6C82A1-A21F-4D68-85B7-99309C5745E0}"/>
              </a:ext>
            </a:extLst>
          </p:cNvPr>
          <p:cNvSpPr txBox="1">
            <a:spLocks noGrp="1"/>
          </p:cNvSpPr>
          <p:nvPr>
            <p:ph type="body" idx="4294967295"/>
          </p:nvPr>
        </p:nvSpPr>
        <p:spPr>
          <a:xfrm>
            <a:off x="671946" y="2005346"/>
            <a:ext cx="10935555" cy="4384081"/>
          </a:xfrm>
        </p:spPr>
        <p:txBody>
          <a:bodyPr/>
          <a:lstStyle/>
          <a:p>
            <a:pPr lvl="0" algn="just">
              <a:buNone/>
            </a:pPr>
            <a:r>
              <a:rPr lang="et-EE"/>
              <a:t>Art 39 § 4:</a:t>
            </a:r>
          </a:p>
          <a:p>
            <a:pPr lvl="0" algn="just">
              <a:buNone/>
            </a:pPr>
            <a:r>
              <a:rPr lang="et-EE"/>
              <a:t>Kohustuslik: EPPO teavitab asja lõpetamisest ametlikult pädevaid riigiasutusi ning teavitab asjakohaseid liidu institutsioone, organeid ja asutusi, ning kui see on asjakohane siseriikliku õiguse alusel, ka kahtlustatavaid või süüdistatavaid ja kannatanuid.</a:t>
            </a:r>
          </a:p>
          <a:p>
            <a:pPr lvl="0">
              <a:buNone/>
            </a:pPr>
            <a:endParaRPr lang="et-EE" dirty="0"/>
          </a:p>
        </p:txBody>
      </p:sp>
      <p:sp>
        <p:nvSpPr>
          <p:cNvPr id="3" name="Titolo 1">
            <a:extLst>
              <a:ext uri="{FF2B5EF4-FFF2-40B4-BE49-F238E27FC236}">
                <a16:creationId xmlns:a16="http://schemas.microsoft.com/office/drawing/2014/main" id="{D867124A-1F9F-44BA-90C6-253E1051F899}"/>
              </a:ext>
            </a:extLst>
          </p:cNvPr>
          <p:cNvSpPr txBox="1">
            <a:spLocks noGrp="1"/>
          </p:cNvSpPr>
          <p:nvPr>
            <p:ph type="title" idx="4294967295"/>
          </p:nvPr>
        </p:nvSpPr>
        <p:spPr>
          <a:xfrm>
            <a:off x="671945" y="539349"/>
            <a:ext cx="10935555" cy="1261798"/>
          </a:xfrm>
        </p:spPr>
        <p:txBody>
          <a:bodyPr>
            <a:normAutofit fontScale="90000"/>
          </a:bodyPr>
          <a:lstStyle/>
          <a:p>
            <a:pPr lvl="0"/>
            <a:r>
              <a:rPr lang="et-EE" b="1" dirty="0"/>
              <a:t>Lõpetamisega seotud täiendavad kohustused</a:t>
            </a:r>
          </a:p>
        </p:txBody>
      </p:sp>
      <p:sp>
        <p:nvSpPr>
          <p:cNvPr id="4" name="Dia számának helye 3">
            <a:extLst>
              <a:ext uri="{FF2B5EF4-FFF2-40B4-BE49-F238E27FC236}">
                <a16:creationId xmlns:a16="http://schemas.microsoft.com/office/drawing/2014/main" id="{654D2E96-0C40-4E82-B096-963CF49B310A}"/>
              </a:ext>
            </a:extLst>
          </p:cNvPr>
          <p:cNvSpPr>
            <a:spLocks noGrp="1"/>
          </p:cNvSpPr>
          <p:nvPr>
            <p:ph type="sldNum" sz="quarter" idx="8"/>
          </p:nvPr>
        </p:nvSpPr>
        <p:spPr/>
        <p:txBody>
          <a:bodyPr/>
          <a:lstStyle/>
          <a:p>
            <a:pPr lvl="0"/>
            <a:fld id="{E37EFD2B-DD1E-4F74-B87B-72B9B6E8ACA8}" type="slidenum">
              <a:rPr lang="it-IT" smtClean="0"/>
              <a:t>13</a:t>
            </a:fld>
            <a:endParaRPr lang="et-E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C711A91-93ED-4109-9998-00D9CFBCB863}"/>
              </a:ext>
            </a:extLst>
          </p:cNvPr>
          <p:cNvSpPr txBox="1">
            <a:spLocks noGrp="1"/>
          </p:cNvSpPr>
          <p:nvPr>
            <p:ph type="body" idx="4294967295"/>
          </p:nvPr>
        </p:nvSpPr>
        <p:spPr>
          <a:xfrm>
            <a:off x="672361" y="2198984"/>
            <a:ext cx="10924383" cy="4384081"/>
          </a:xfrm>
        </p:spPr>
        <p:txBody>
          <a:bodyPr/>
          <a:lstStyle/>
          <a:p>
            <a:pPr lvl="0" algn="just">
              <a:buNone/>
            </a:pPr>
            <a:r>
              <a:rPr lang="et-EE"/>
              <a:t>Art. 39 § 4:</a:t>
            </a:r>
          </a:p>
          <a:p>
            <a:pPr lvl="0" algn="just">
              <a:buNone/>
            </a:pPr>
            <a:r>
              <a:rPr lang="et-EE"/>
              <a:t>Soovi korral:</a:t>
            </a:r>
            <a:r>
              <a:rPr lang="en-US"/>
              <a:t>	</a:t>
            </a:r>
            <a:r>
              <a:rPr lang="et-EE"/>
              <a:t>lõpetatud kriminaalasju võib saata edasi OLAFile või pädevatele siseriiklikele haldus- või õigusasutustele sissenõudmiseks või muude halduslike järelmeetmete võtmiseks.</a:t>
            </a:r>
          </a:p>
        </p:txBody>
      </p:sp>
      <p:sp>
        <p:nvSpPr>
          <p:cNvPr id="3" name="Titolo 1">
            <a:extLst>
              <a:ext uri="{FF2B5EF4-FFF2-40B4-BE49-F238E27FC236}">
                <a16:creationId xmlns:a16="http://schemas.microsoft.com/office/drawing/2014/main" id="{48C210AE-9337-4057-A8A7-CDE7C1F8C2A4}"/>
              </a:ext>
            </a:extLst>
          </p:cNvPr>
          <p:cNvSpPr txBox="1">
            <a:spLocks noGrp="1"/>
          </p:cNvSpPr>
          <p:nvPr>
            <p:ph type="title" idx="4294967295"/>
          </p:nvPr>
        </p:nvSpPr>
        <p:spPr>
          <a:xfrm>
            <a:off x="671946" y="513552"/>
            <a:ext cx="10924798" cy="1261798"/>
          </a:xfrm>
        </p:spPr>
        <p:txBody>
          <a:bodyPr>
            <a:normAutofit fontScale="90000"/>
          </a:bodyPr>
          <a:lstStyle/>
          <a:p>
            <a:pPr lvl="0"/>
            <a:r>
              <a:rPr lang="et-EE" b="1" dirty="0"/>
              <a:t>Lõpetamisega seotud täiendavad kohustused</a:t>
            </a:r>
          </a:p>
        </p:txBody>
      </p:sp>
      <p:sp>
        <p:nvSpPr>
          <p:cNvPr id="4" name="Dia számának helye 3">
            <a:extLst>
              <a:ext uri="{FF2B5EF4-FFF2-40B4-BE49-F238E27FC236}">
                <a16:creationId xmlns:a16="http://schemas.microsoft.com/office/drawing/2014/main" id="{EB802594-20C4-4913-BEE3-453BED34154F}"/>
              </a:ext>
            </a:extLst>
          </p:cNvPr>
          <p:cNvSpPr>
            <a:spLocks noGrp="1"/>
          </p:cNvSpPr>
          <p:nvPr>
            <p:ph type="sldNum" sz="quarter" idx="8"/>
          </p:nvPr>
        </p:nvSpPr>
        <p:spPr/>
        <p:txBody>
          <a:bodyPr/>
          <a:lstStyle/>
          <a:p>
            <a:pPr lvl="0"/>
            <a:fld id="{E37EFD2B-DD1E-4F74-B87B-72B9B6E8ACA8}" type="slidenum">
              <a:rPr lang="it-IT" smtClean="0"/>
              <a:t>14</a:t>
            </a:fld>
            <a:endParaRPr lang="et-E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8B52ED1B-8B39-45EB-99B3-7DEA3249E4F3}"/>
              </a:ext>
            </a:extLst>
          </p:cNvPr>
          <p:cNvSpPr txBox="1">
            <a:spLocks noGrp="1"/>
          </p:cNvSpPr>
          <p:nvPr>
            <p:ph type="body" idx="4294967295"/>
          </p:nvPr>
        </p:nvSpPr>
        <p:spPr>
          <a:xfrm>
            <a:off x="671946" y="2005745"/>
            <a:ext cx="10921739" cy="4384081"/>
          </a:xfrm>
        </p:spPr>
        <p:txBody>
          <a:bodyPr/>
          <a:lstStyle/>
          <a:p>
            <a:pPr lvl="0">
              <a:buNone/>
            </a:pPr>
            <a:r>
              <a:rPr lang="et-EE"/>
              <a:t>Sätted/põhimõtted</a:t>
            </a:r>
          </a:p>
          <a:p>
            <a:pPr lvl="0"/>
            <a:r>
              <a:rPr lang="et-EE"/>
              <a:t> Põhjendus 81</a:t>
            </a:r>
          </a:p>
          <a:p>
            <a:pPr lvl="0"/>
            <a:r>
              <a:rPr lang="et-EE"/>
              <a:t> Art 35</a:t>
            </a:r>
          </a:p>
          <a:p>
            <a:pPr lvl="0"/>
            <a:r>
              <a:rPr lang="et-EE"/>
              <a:t> Art 39</a:t>
            </a:r>
          </a:p>
          <a:p>
            <a:pPr lvl="0"/>
            <a:endParaRPr lang="et-EE" dirty="0"/>
          </a:p>
        </p:txBody>
      </p:sp>
      <p:sp>
        <p:nvSpPr>
          <p:cNvPr id="3" name="Titolo 1">
            <a:extLst>
              <a:ext uri="{FF2B5EF4-FFF2-40B4-BE49-F238E27FC236}">
                <a16:creationId xmlns:a16="http://schemas.microsoft.com/office/drawing/2014/main" id="{7AA64107-7F3E-4012-9B63-D0040A71765C}"/>
              </a:ext>
            </a:extLst>
          </p:cNvPr>
          <p:cNvSpPr txBox="1">
            <a:spLocks noGrp="1"/>
          </p:cNvSpPr>
          <p:nvPr>
            <p:ph type="title" idx="4294967295"/>
          </p:nvPr>
        </p:nvSpPr>
        <p:spPr>
          <a:xfrm>
            <a:off x="671946" y="553318"/>
            <a:ext cx="12095052" cy="953361"/>
          </a:xfrm>
        </p:spPr>
        <p:txBody>
          <a:bodyPr/>
          <a:lstStyle/>
          <a:p>
            <a:pPr lvl="0"/>
            <a:r>
              <a:rPr lang="et-EE" sz="5400" b="1" dirty="0"/>
              <a:t>Sissejuhatus</a:t>
            </a:r>
          </a:p>
        </p:txBody>
      </p:sp>
      <p:sp>
        <p:nvSpPr>
          <p:cNvPr id="4" name="Dia számának helye 3">
            <a:extLst>
              <a:ext uri="{FF2B5EF4-FFF2-40B4-BE49-F238E27FC236}">
                <a16:creationId xmlns:a16="http://schemas.microsoft.com/office/drawing/2014/main" id="{728410DC-88F5-41E8-8962-85CF8AD1FAF6}"/>
              </a:ext>
            </a:extLst>
          </p:cNvPr>
          <p:cNvSpPr>
            <a:spLocks noGrp="1"/>
          </p:cNvSpPr>
          <p:nvPr>
            <p:ph type="sldNum" sz="quarter" idx="8"/>
          </p:nvPr>
        </p:nvSpPr>
        <p:spPr/>
        <p:txBody>
          <a:bodyPr/>
          <a:lstStyle/>
          <a:p>
            <a:pPr lvl="0"/>
            <a:fld id="{E37EFD2B-DD1E-4F74-B87B-72B9B6E8ACA8}" type="slidenum">
              <a:rPr lang="it-IT" smtClean="0"/>
              <a:t>2</a:t>
            </a:fld>
            <a:endParaRPr lang="et-E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2717103-B0CE-4DB1-876F-2887F8C5F7D2}"/>
              </a:ext>
            </a:extLst>
          </p:cNvPr>
          <p:cNvSpPr txBox="1">
            <a:spLocks noGrp="1"/>
          </p:cNvSpPr>
          <p:nvPr>
            <p:ph type="body" idx="4294967295"/>
          </p:nvPr>
        </p:nvSpPr>
        <p:spPr>
          <a:xfrm>
            <a:off x="671946" y="1960592"/>
            <a:ext cx="10944316" cy="4384081"/>
          </a:xfrm>
        </p:spPr>
        <p:txBody>
          <a:bodyPr/>
          <a:lstStyle/>
          <a:p>
            <a:pPr lvl="0" algn="just">
              <a:buNone/>
            </a:pPr>
            <a:r>
              <a:rPr lang="et-EE"/>
              <a:t>Art 35: uurimise lõpetamine</a:t>
            </a:r>
          </a:p>
          <a:p>
            <a:pPr lvl="0" algn="just">
              <a:buNone/>
            </a:pPr>
            <a:r>
              <a:rPr lang="et-EE"/>
              <a:t>Kui asja menetlev Euroopa delegaatprokurör leiab, et uurimine tuleb lõpetada, esitab ta järelevalvet teostavale Euroopa prokurörile aruande, mis sisaldab kriminaalasja kokkuvõtet ja otsuse kavandit selle kohta, kas esitada süüdistus siseriiklikus kohtus või kaaluda kriminaalasja edastamist, menetluse lõpetamist või lihtmenetlust kooskõlas artiklitega 34, 39 või 40.</a:t>
            </a:r>
          </a:p>
          <a:p>
            <a:pPr lvl="0">
              <a:buNone/>
            </a:pPr>
            <a:endParaRPr lang="et-EE" dirty="0"/>
          </a:p>
        </p:txBody>
      </p:sp>
      <p:sp>
        <p:nvSpPr>
          <p:cNvPr id="3" name="Titolo 1">
            <a:extLst>
              <a:ext uri="{FF2B5EF4-FFF2-40B4-BE49-F238E27FC236}">
                <a16:creationId xmlns:a16="http://schemas.microsoft.com/office/drawing/2014/main" id="{6D06EDC6-B5C1-4B10-B607-B37FFA04E6AD}"/>
              </a:ext>
            </a:extLst>
          </p:cNvPr>
          <p:cNvSpPr txBox="1">
            <a:spLocks noGrp="1"/>
          </p:cNvSpPr>
          <p:nvPr>
            <p:ph type="title" idx="4294967295"/>
          </p:nvPr>
        </p:nvSpPr>
        <p:spPr>
          <a:xfrm>
            <a:off x="671946" y="505717"/>
            <a:ext cx="12095052" cy="1261798"/>
          </a:xfrm>
        </p:spPr>
        <p:txBody>
          <a:bodyPr/>
          <a:lstStyle/>
          <a:p>
            <a:pPr lvl="0"/>
            <a:r>
              <a:rPr lang="et-EE" sz="5400" b="1" dirty="0"/>
              <a:t>Taust</a:t>
            </a:r>
          </a:p>
        </p:txBody>
      </p:sp>
      <p:sp>
        <p:nvSpPr>
          <p:cNvPr id="4" name="Dia számának helye 3">
            <a:extLst>
              <a:ext uri="{FF2B5EF4-FFF2-40B4-BE49-F238E27FC236}">
                <a16:creationId xmlns:a16="http://schemas.microsoft.com/office/drawing/2014/main" id="{2E0F5A52-3352-40AC-A966-883A5D738A56}"/>
              </a:ext>
            </a:extLst>
          </p:cNvPr>
          <p:cNvSpPr>
            <a:spLocks noGrp="1"/>
          </p:cNvSpPr>
          <p:nvPr>
            <p:ph type="sldNum" sz="quarter" idx="8"/>
          </p:nvPr>
        </p:nvSpPr>
        <p:spPr/>
        <p:txBody>
          <a:bodyPr/>
          <a:lstStyle/>
          <a:p>
            <a:pPr lvl="0"/>
            <a:fld id="{E37EFD2B-DD1E-4F74-B87B-72B9B6E8ACA8}" type="slidenum">
              <a:rPr lang="it-IT" smtClean="0"/>
              <a:t>3</a:t>
            </a:fld>
            <a:endParaRPr lang="et-E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F8801C1-8838-4A22-9E21-2B8E9AA6850D}"/>
              </a:ext>
            </a:extLst>
          </p:cNvPr>
          <p:cNvSpPr txBox="1">
            <a:spLocks noGrp="1"/>
          </p:cNvSpPr>
          <p:nvPr>
            <p:ph type="body" idx="4294967295"/>
          </p:nvPr>
        </p:nvSpPr>
        <p:spPr>
          <a:xfrm>
            <a:off x="671946" y="1933235"/>
            <a:ext cx="10944316" cy="4384081"/>
          </a:xfrm>
        </p:spPr>
        <p:txBody>
          <a:bodyPr/>
          <a:lstStyle/>
          <a:p>
            <a:pPr lvl="0" algn="just">
              <a:buNone/>
            </a:pPr>
            <a:r>
              <a:rPr lang="et-EE" dirty="0"/>
              <a:t>Art. 35: uurimise lõpetamine</a:t>
            </a:r>
          </a:p>
          <a:p>
            <a:pPr lvl="0" algn="just">
              <a:buNone/>
            </a:pPr>
            <a:r>
              <a:rPr lang="et-EE" dirty="0"/>
              <a:t>Järelevalvet teostav Euroopa prokurör edastab need dokumendid pädevale alalisele kojale, millele ta lisab vajaduse korral oma hinnangu. Kui alaline koda võtab kooskõlas artikli 10 lõikega 3 Euroopa delegaatprokuröri ettepandud otsuse vastu, jätkab delegaatprokurör vastavalt menetlust.</a:t>
            </a:r>
          </a:p>
          <a:p>
            <a:pPr lvl="0">
              <a:buNone/>
            </a:pPr>
            <a:endParaRPr lang="et-EE" dirty="0"/>
          </a:p>
          <a:p>
            <a:pPr lvl="0"/>
            <a:endParaRPr lang="et-EE" dirty="0"/>
          </a:p>
        </p:txBody>
      </p:sp>
      <p:sp>
        <p:nvSpPr>
          <p:cNvPr id="3" name="Titolo 1">
            <a:extLst>
              <a:ext uri="{FF2B5EF4-FFF2-40B4-BE49-F238E27FC236}">
                <a16:creationId xmlns:a16="http://schemas.microsoft.com/office/drawing/2014/main" id="{B526457B-DDDB-4952-BA59-8956D391BC0D}"/>
              </a:ext>
            </a:extLst>
          </p:cNvPr>
          <p:cNvSpPr txBox="1">
            <a:spLocks noGrp="1"/>
          </p:cNvSpPr>
          <p:nvPr>
            <p:ph type="title" idx="4294967295"/>
          </p:nvPr>
        </p:nvSpPr>
        <p:spPr>
          <a:xfrm>
            <a:off x="671946" y="574618"/>
            <a:ext cx="12095052" cy="1261798"/>
          </a:xfrm>
        </p:spPr>
        <p:txBody>
          <a:bodyPr/>
          <a:lstStyle/>
          <a:p>
            <a:pPr lvl="0"/>
            <a:r>
              <a:rPr lang="et-EE" sz="5400" b="1" dirty="0"/>
              <a:t>Taust</a:t>
            </a:r>
          </a:p>
        </p:txBody>
      </p:sp>
      <p:sp>
        <p:nvSpPr>
          <p:cNvPr id="4" name="Dia számának helye 3">
            <a:extLst>
              <a:ext uri="{FF2B5EF4-FFF2-40B4-BE49-F238E27FC236}">
                <a16:creationId xmlns:a16="http://schemas.microsoft.com/office/drawing/2014/main" id="{2DB212E9-B268-4C58-8BF6-D997FDEB0B4D}"/>
              </a:ext>
            </a:extLst>
          </p:cNvPr>
          <p:cNvSpPr>
            <a:spLocks noGrp="1"/>
          </p:cNvSpPr>
          <p:nvPr>
            <p:ph type="sldNum" sz="quarter" idx="8"/>
          </p:nvPr>
        </p:nvSpPr>
        <p:spPr/>
        <p:txBody>
          <a:bodyPr/>
          <a:lstStyle/>
          <a:p>
            <a:pPr lvl="0"/>
            <a:fld id="{E37EFD2B-DD1E-4F74-B87B-72B9B6E8ACA8}" type="slidenum">
              <a:rPr lang="it-IT" smtClean="0"/>
              <a:t>4</a:t>
            </a:fld>
            <a:endParaRPr lang="et-E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897F4A6-5E21-4795-B007-F480EECCF215}"/>
              </a:ext>
            </a:extLst>
          </p:cNvPr>
          <p:cNvSpPr txBox="1">
            <a:spLocks noGrp="1"/>
          </p:cNvSpPr>
          <p:nvPr>
            <p:ph type="body" idx="4294967295"/>
          </p:nvPr>
        </p:nvSpPr>
        <p:spPr>
          <a:xfrm>
            <a:off x="671946" y="1892853"/>
            <a:ext cx="10921739" cy="4384081"/>
          </a:xfrm>
        </p:spPr>
        <p:txBody>
          <a:bodyPr/>
          <a:lstStyle/>
          <a:p>
            <a:pPr lvl="0" algn="just"/>
            <a:r>
              <a:rPr lang="et-EE" sz="2900" dirty="0"/>
              <a:t> Põhjendus 81:</a:t>
            </a:r>
          </a:p>
          <a:p>
            <a:pPr lvl="0" algn="just">
              <a:buNone/>
            </a:pPr>
            <a:r>
              <a:rPr lang="et-EE" sz="2900" dirty="0"/>
              <a:t>„Kriminaalasja lõpetamise alused on ammendavalt sätestatud käesolevas määruses“</a:t>
            </a:r>
          </a:p>
          <a:p>
            <a:pPr lvl="0" algn="just">
              <a:buNone/>
            </a:pPr>
            <a:r>
              <a:rPr lang="et-EE" sz="2900" dirty="0"/>
              <a:t>Art. 39:</a:t>
            </a:r>
          </a:p>
          <a:p>
            <a:pPr lvl="0" algn="just">
              <a:buNone/>
            </a:pPr>
            <a:r>
              <a:rPr lang="et-EE" sz="2900" dirty="0"/>
              <a:t>„Kui süüdistuse esitamine on asja menetleva Euroopa delegaatprokuröri liikmesriigi õiguse kohaselt võimatu“</a:t>
            </a:r>
          </a:p>
          <a:p>
            <a:pPr lvl="0" algn="just">
              <a:buNone/>
            </a:pPr>
            <a:r>
              <a:rPr lang="et-EE" sz="2900" dirty="0"/>
              <a:t>Vaatamata põhjenduse 81 sõnastusele on jäetud ruumi ka liikmesriigi õiguse kohaldamisele (st toimepanijat pole nimetatud)</a:t>
            </a:r>
          </a:p>
          <a:p>
            <a:pPr lvl="0">
              <a:buNone/>
            </a:pPr>
            <a:endParaRPr lang="et-EE" sz="2900" dirty="0"/>
          </a:p>
          <a:p>
            <a:pPr lvl="0"/>
            <a:endParaRPr lang="et-EE" sz="2900" dirty="0"/>
          </a:p>
        </p:txBody>
      </p:sp>
      <p:sp>
        <p:nvSpPr>
          <p:cNvPr id="3" name="Titolo 1">
            <a:extLst>
              <a:ext uri="{FF2B5EF4-FFF2-40B4-BE49-F238E27FC236}">
                <a16:creationId xmlns:a16="http://schemas.microsoft.com/office/drawing/2014/main" id="{89B7183D-F36E-47CD-B292-170A7A44F2F4}"/>
              </a:ext>
            </a:extLst>
          </p:cNvPr>
          <p:cNvSpPr txBox="1">
            <a:spLocks noGrp="1"/>
          </p:cNvSpPr>
          <p:nvPr>
            <p:ph type="title" idx="4294967295"/>
          </p:nvPr>
        </p:nvSpPr>
        <p:spPr>
          <a:xfrm>
            <a:off x="672361" y="532189"/>
            <a:ext cx="12095052" cy="1261798"/>
          </a:xfrm>
        </p:spPr>
        <p:txBody>
          <a:bodyPr/>
          <a:lstStyle/>
          <a:p>
            <a:pPr lvl="0"/>
            <a:r>
              <a:rPr lang="et-EE" sz="5400" b="1" dirty="0"/>
              <a:t>Lõpetamine: kohalduv seadus</a:t>
            </a:r>
          </a:p>
        </p:txBody>
      </p:sp>
      <p:sp>
        <p:nvSpPr>
          <p:cNvPr id="4" name="Dia számának helye 3">
            <a:extLst>
              <a:ext uri="{FF2B5EF4-FFF2-40B4-BE49-F238E27FC236}">
                <a16:creationId xmlns:a16="http://schemas.microsoft.com/office/drawing/2014/main" id="{88186CAF-EA5B-4DFA-B51F-C1F2E9302732}"/>
              </a:ext>
            </a:extLst>
          </p:cNvPr>
          <p:cNvSpPr>
            <a:spLocks noGrp="1"/>
          </p:cNvSpPr>
          <p:nvPr>
            <p:ph type="sldNum" sz="quarter" idx="8"/>
          </p:nvPr>
        </p:nvSpPr>
        <p:spPr/>
        <p:txBody>
          <a:bodyPr/>
          <a:lstStyle/>
          <a:p>
            <a:pPr lvl="0"/>
            <a:fld id="{E37EFD2B-DD1E-4F74-B87B-72B9B6E8ACA8}" type="slidenum">
              <a:rPr lang="it-IT" smtClean="0"/>
              <a:t>5</a:t>
            </a:fld>
            <a:endParaRPr lang="et-E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F484963-B282-4108-A66F-E4EFC6F0CACE}"/>
              </a:ext>
            </a:extLst>
          </p:cNvPr>
          <p:cNvSpPr txBox="1">
            <a:spLocks noGrp="1"/>
          </p:cNvSpPr>
          <p:nvPr>
            <p:ph type="body" idx="4294967295"/>
          </p:nvPr>
        </p:nvSpPr>
        <p:spPr>
          <a:xfrm>
            <a:off x="671945" y="1962315"/>
            <a:ext cx="10989343" cy="4384081"/>
          </a:xfrm>
        </p:spPr>
        <p:txBody>
          <a:bodyPr/>
          <a:lstStyle/>
          <a:p>
            <a:pPr lvl="0" algn="just">
              <a:buNone/>
            </a:pPr>
            <a:r>
              <a:rPr lang="et-EE"/>
              <a:t>Art 39:</a:t>
            </a:r>
          </a:p>
          <a:p>
            <a:pPr lvl="0" algn="just">
              <a:buNone/>
            </a:pPr>
            <a:r>
              <a:rPr lang="et-EE"/>
              <a:t>Süüdistuse esitamine on asja menetleva Euroopa delegaatprokuröri liikmesriigi õiguse kohaselt võimatu</a:t>
            </a:r>
          </a:p>
          <a:p>
            <a:pPr lvl="0" algn="just">
              <a:buNone/>
            </a:pPr>
            <a:r>
              <a:rPr lang="et-EE"/>
              <a:t>Mõne liikmesriigi õigusega (Itaalia, artikkel 408 c.p.p., artikkel 125 c.p.p. reeglite rakendamise kohta):</a:t>
            </a:r>
            <a:r>
              <a:rPr lang="en-US"/>
              <a:t>	</a:t>
            </a:r>
            <a:r>
              <a:rPr lang="et-EE"/>
              <a:t>info pole põhjendatud; uurimise ajal kogutud tõendid pole piisavalt kaalukad kriminaalasja edukaks kohtusseandmiseks</a:t>
            </a:r>
          </a:p>
          <a:p>
            <a:pPr lvl="0">
              <a:buNone/>
            </a:pPr>
            <a:endParaRPr lang="et-EE" dirty="0"/>
          </a:p>
          <a:p>
            <a:pPr lvl="0"/>
            <a:endParaRPr lang="et-EE" dirty="0"/>
          </a:p>
        </p:txBody>
      </p:sp>
      <p:sp>
        <p:nvSpPr>
          <p:cNvPr id="3" name="Titolo 1">
            <a:extLst>
              <a:ext uri="{FF2B5EF4-FFF2-40B4-BE49-F238E27FC236}">
                <a16:creationId xmlns:a16="http://schemas.microsoft.com/office/drawing/2014/main" id="{12205017-0AB9-407F-8177-A6FF4A80EC93}"/>
              </a:ext>
            </a:extLst>
          </p:cNvPr>
          <p:cNvSpPr txBox="1">
            <a:spLocks noGrp="1"/>
          </p:cNvSpPr>
          <p:nvPr>
            <p:ph type="title" idx="4294967295"/>
          </p:nvPr>
        </p:nvSpPr>
        <p:spPr>
          <a:xfrm>
            <a:off x="671946" y="506880"/>
            <a:ext cx="12095052" cy="1261798"/>
          </a:xfrm>
        </p:spPr>
        <p:txBody>
          <a:bodyPr/>
          <a:lstStyle/>
          <a:p>
            <a:pPr lvl="0"/>
            <a:r>
              <a:rPr lang="et-EE" b="1" dirty="0"/>
              <a:t>Nõuded</a:t>
            </a:r>
          </a:p>
        </p:txBody>
      </p:sp>
      <p:sp>
        <p:nvSpPr>
          <p:cNvPr id="4" name="Dia számának helye 3">
            <a:extLst>
              <a:ext uri="{FF2B5EF4-FFF2-40B4-BE49-F238E27FC236}">
                <a16:creationId xmlns:a16="http://schemas.microsoft.com/office/drawing/2014/main" id="{88F53E63-DC39-4998-B633-B2AE384B2C06}"/>
              </a:ext>
            </a:extLst>
          </p:cNvPr>
          <p:cNvSpPr>
            <a:spLocks noGrp="1"/>
          </p:cNvSpPr>
          <p:nvPr>
            <p:ph type="sldNum" sz="quarter" idx="8"/>
          </p:nvPr>
        </p:nvSpPr>
        <p:spPr/>
        <p:txBody>
          <a:bodyPr/>
          <a:lstStyle/>
          <a:p>
            <a:pPr lvl="0"/>
            <a:fld id="{E37EFD2B-DD1E-4F74-B87B-72B9B6E8ACA8}" type="slidenum">
              <a:rPr lang="it-IT" smtClean="0"/>
              <a:t>6</a:t>
            </a:fld>
            <a:endParaRPr lang="et-E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C3879EF9-D519-4B74-A3E8-464F0F005286}"/>
              </a:ext>
            </a:extLst>
          </p:cNvPr>
          <p:cNvSpPr txBox="1">
            <a:spLocks noGrp="1"/>
          </p:cNvSpPr>
          <p:nvPr>
            <p:ph type="body" idx="4294967295"/>
          </p:nvPr>
        </p:nvSpPr>
        <p:spPr>
          <a:xfrm>
            <a:off x="671945" y="2195649"/>
            <a:ext cx="10892525" cy="3409086"/>
          </a:xfrm>
        </p:spPr>
        <p:txBody>
          <a:bodyPr/>
          <a:lstStyle/>
          <a:p>
            <a:pPr lvl="0" algn="just">
              <a:buNone/>
            </a:pPr>
            <a:r>
              <a:rPr lang="et-EE"/>
              <a:t>Art. 39:</a:t>
            </a:r>
          </a:p>
          <a:p>
            <a:pPr lvl="0" algn="just">
              <a:buNone/>
            </a:pPr>
            <a:r>
              <a:rPr lang="et-EE"/>
              <a:t>Alaline koda, tuginedes raportile, mille juhtumit käsitlev Euroopa delegaatprokurör on artikli 35 lõike 1 kohaselt esitanud</a:t>
            </a:r>
          </a:p>
          <a:p>
            <a:pPr lvl="0"/>
            <a:endParaRPr lang="et-EE" dirty="0"/>
          </a:p>
        </p:txBody>
      </p:sp>
      <p:sp>
        <p:nvSpPr>
          <p:cNvPr id="3" name="Titolo 1">
            <a:extLst>
              <a:ext uri="{FF2B5EF4-FFF2-40B4-BE49-F238E27FC236}">
                <a16:creationId xmlns:a16="http://schemas.microsoft.com/office/drawing/2014/main" id="{EBAA170C-0F6F-43D8-8C3E-D915A7F9B504}"/>
              </a:ext>
            </a:extLst>
          </p:cNvPr>
          <p:cNvSpPr txBox="1">
            <a:spLocks noGrp="1"/>
          </p:cNvSpPr>
          <p:nvPr>
            <p:ph type="title" idx="4294967295"/>
          </p:nvPr>
        </p:nvSpPr>
        <p:spPr>
          <a:xfrm>
            <a:off x="671946" y="506880"/>
            <a:ext cx="12095052" cy="1261798"/>
          </a:xfrm>
        </p:spPr>
        <p:txBody>
          <a:bodyPr/>
          <a:lstStyle/>
          <a:p>
            <a:pPr lvl="0"/>
            <a:r>
              <a:rPr lang="et-EE" b="1" dirty="0"/>
              <a:t>Kes?</a:t>
            </a:r>
          </a:p>
        </p:txBody>
      </p:sp>
      <p:sp>
        <p:nvSpPr>
          <p:cNvPr id="4" name="Dia számának helye 3">
            <a:extLst>
              <a:ext uri="{FF2B5EF4-FFF2-40B4-BE49-F238E27FC236}">
                <a16:creationId xmlns:a16="http://schemas.microsoft.com/office/drawing/2014/main" id="{17CED28C-6AD8-4A60-AE81-AB517BBEAA21}"/>
              </a:ext>
            </a:extLst>
          </p:cNvPr>
          <p:cNvSpPr>
            <a:spLocks noGrp="1"/>
          </p:cNvSpPr>
          <p:nvPr>
            <p:ph type="sldNum" sz="quarter" idx="8"/>
          </p:nvPr>
        </p:nvSpPr>
        <p:spPr/>
        <p:txBody>
          <a:bodyPr/>
          <a:lstStyle/>
          <a:p>
            <a:pPr lvl="0"/>
            <a:fld id="{E37EFD2B-DD1E-4F74-B87B-72B9B6E8ACA8}" type="slidenum">
              <a:rPr lang="it-IT" smtClean="0"/>
              <a:t>7</a:t>
            </a:fld>
            <a:endParaRPr lang="et-E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5F60BBAA-1D50-4E50-91AE-F4A9997C8534}"/>
              </a:ext>
            </a:extLst>
          </p:cNvPr>
          <p:cNvSpPr txBox="1">
            <a:spLocks noGrp="1"/>
          </p:cNvSpPr>
          <p:nvPr>
            <p:ph type="body" idx="4294967295"/>
          </p:nvPr>
        </p:nvSpPr>
        <p:spPr>
          <a:xfrm>
            <a:off x="671946" y="2005346"/>
            <a:ext cx="10903282" cy="4384081"/>
          </a:xfrm>
        </p:spPr>
        <p:txBody>
          <a:bodyPr/>
          <a:lstStyle/>
          <a:p>
            <a:pPr lvl="0" algn="just">
              <a:buNone/>
            </a:pPr>
            <a:r>
              <a:rPr lang="et-EE" dirty="0"/>
              <a:t>Art 39:</a:t>
            </a:r>
          </a:p>
          <a:p>
            <a:pPr lvl="0">
              <a:buNone/>
            </a:pPr>
            <a:r>
              <a:rPr lang="et-EE" dirty="0"/>
              <a:t>(a) kahtlustatava või süüdistatava surm või kahtlustatava või süüdistatava juriidilise isiku tegevuse lõpetamine;</a:t>
            </a:r>
          </a:p>
          <a:p>
            <a:pPr lvl="0" algn="just">
              <a:buNone/>
            </a:pPr>
            <a:r>
              <a:rPr lang="et-EE" dirty="0"/>
              <a:t>(b) kahtlustatava või süüdistatava süüdimatus;</a:t>
            </a:r>
          </a:p>
          <a:p>
            <a:pPr lvl="0" algn="just">
              <a:buNone/>
            </a:pPr>
            <a:r>
              <a:rPr lang="et-EE" dirty="0"/>
              <a:t>(c) kahtlustatavale või süüdistatavale antud amnestia;</a:t>
            </a:r>
          </a:p>
        </p:txBody>
      </p:sp>
      <p:sp>
        <p:nvSpPr>
          <p:cNvPr id="3" name="Titolo 1">
            <a:extLst>
              <a:ext uri="{FF2B5EF4-FFF2-40B4-BE49-F238E27FC236}">
                <a16:creationId xmlns:a16="http://schemas.microsoft.com/office/drawing/2014/main" id="{51735784-7243-4D8D-A754-E54640DC4647}"/>
              </a:ext>
            </a:extLst>
          </p:cNvPr>
          <p:cNvSpPr txBox="1">
            <a:spLocks noGrp="1"/>
          </p:cNvSpPr>
          <p:nvPr>
            <p:ph type="title" idx="4294967295"/>
          </p:nvPr>
        </p:nvSpPr>
        <p:spPr>
          <a:xfrm>
            <a:off x="671946" y="506880"/>
            <a:ext cx="12095052" cy="1261798"/>
          </a:xfrm>
        </p:spPr>
        <p:txBody>
          <a:bodyPr/>
          <a:lstStyle/>
          <a:p>
            <a:pPr lvl="0"/>
            <a:r>
              <a:rPr lang="et-EE" b="1" dirty="0"/>
              <a:t>Lõpetamise alused</a:t>
            </a:r>
          </a:p>
        </p:txBody>
      </p:sp>
      <p:sp>
        <p:nvSpPr>
          <p:cNvPr id="4" name="Dia számának helye 3">
            <a:extLst>
              <a:ext uri="{FF2B5EF4-FFF2-40B4-BE49-F238E27FC236}">
                <a16:creationId xmlns:a16="http://schemas.microsoft.com/office/drawing/2014/main" id="{850927A8-892B-42F1-9572-EDEB2706F86A}"/>
              </a:ext>
            </a:extLst>
          </p:cNvPr>
          <p:cNvSpPr>
            <a:spLocks noGrp="1"/>
          </p:cNvSpPr>
          <p:nvPr>
            <p:ph type="sldNum" sz="quarter" idx="8"/>
          </p:nvPr>
        </p:nvSpPr>
        <p:spPr/>
        <p:txBody>
          <a:bodyPr/>
          <a:lstStyle/>
          <a:p>
            <a:pPr lvl="0"/>
            <a:fld id="{E37EFD2B-DD1E-4F74-B87B-72B9B6E8ACA8}" type="slidenum">
              <a:rPr lang="it-IT" smtClean="0"/>
              <a:t>8</a:t>
            </a:fld>
            <a:endParaRPr lang="et-E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92BB55C8-868C-4A50-9F6D-FCDB8C7ECC98}"/>
              </a:ext>
            </a:extLst>
          </p:cNvPr>
          <p:cNvSpPr txBox="1">
            <a:spLocks noGrp="1"/>
          </p:cNvSpPr>
          <p:nvPr>
            <p:ph type="body" idx="4294967295"/>
          </p:nvPr>
        </p:nvSpPr>
        <p:spPr>
          <a:xfrm>
            <a:off x="758008" y="2069892"/>
            <a:ext cx="10967828" cy="4384081"/>
          </a:xfrm>
        </p:spPr>
        <p:txBody>
          <a:bodyPr/>
          <a:lstStyle/>
          <a:p>
            <a:pPr lvl="0" algn="just">
              <a:buNone/>
            </a:pPr>
            <a:r>
              <a:rPr lang="et-EE" dirty="0"/>
              <a:t>Art. 39:</a:t>
            </a:r>
          </a:p>
          <a:p>
            <a:pPr lvl="0">
              <a:buNone/>
            </a:pPr>
            <a:r>
              <a:rPr lang="et-EE" dirty="0"/>
              <a:t>(d) kahtlustatavale või süüdistatavale antud immuniteet, välja arvatud juhul, kui see on ära võetud;</a:t>
            </a:r>
          </a:p>
          <a:p>
            <a:pPr lvl="0">
              <a:buNone/>
            </a:pPr>
            <a:r>
              <a:rPr lang="et-EE" dirty="0"/>
              <a:t>(e) süüdistus on vastavalt siseriiklikule õigusele aegunud;</a:t>
            </a:r>
          </a:p>
          <a:p>
            <a:pPr lvl="0">
              <a:buNone/>
            </a:pPr>
            <a:r>
              <a:rPr lang="et-EE" dirty="0"/>
              <a:t>(f) kahtlustatavat või süüdistatavat puudutav kriminaalasi on seoses samade asjaoludega juba lõplikult lahendatud;</a:t>
            </a:r>
          </a:p>
          <a:p>
            <a:pPr lvl="0">
              <a:buNone/>
            </a:pPr>
            <a:r>
              <a:rPr lang="et-EE" dirty="0"/>
              <a:t>(g) asjakohaste tõendite puudumine.</a:t>
            </a:r>
          </a:p>
        </p:txBody>
      </p:sp>
      <p:sp>
        <p:nvSpPr>
          <p:cNvPr id="3" name="Titolo 1">
            <a:extLst>
              <a:ext uri="{FF2B5EF4-FFF2-40B4-BE49-F238E27FC236}">
                <a16:creationId xmlns:a16="http://schemas.microsoft.com/office/drawing/2014/main" id="{C69E22D4-A1B9-4C3B-8F91-F43213F19B90}"/>
              </a:ext>
            </a:extLst>
          </p:cNvPr>
          <p:cNvSpPr txBox="1">
            <a:spLocks noGrp="1"/>
          </p:cNvSpPr>
          <p:nvPr>
            <p:ph type="title" idx="4294967295"/>
          </p:nvPr>
        </p:nvSpPr>
        <p:spPr>
          <a:xfrm>
            <a:off x="758008" y="506880"/>
            <a:ext cx="12095052" cy="1261798"/>
          </a:xfrm>
        </p:spPr>
        <p:txBody>
          <a:bodyPr/>
          <a:lstStyle/>
          <a:p>
            <a:pPr lvl="0"/>
            <a:r>
              <a:rPr lang="et-EE" b="1" dirty="0"/>
              <a:t>Lõpetamise alused</a:t>
            </a:r>
          </a:p>
        </p:txBody>
      </p:sp>
      <p:sp>
        <p:nvSpPr>
          <p:cNvPr id="4" name="Dia számának helye 3">
            <a:extLst>
              <a:ext uri="{FF2B5EF4-FFF2-40B4-BE49-F238E27FC236}">
                <a16:creationId xmlns:a16="http://schemas.microsoft.com/office/drawing/2014/main" id="{6DF28C7E-B620-4283-9F0A-5AE6AF09FB98}"/>
              </a:ext>
            </a:extLst>
          </p:cNvPr>
          <p:cNvSpPr>
            <a:spLocks noGrp="1"/>
          </p:cNvSpPr>
          <p:nvPr>
            <p:ph type="sldNum" sz="quarter" idx="8"/>
          </p:nvPr>
        </p:nvSpPr>
        <p:spPr/>
        <p:txBody>
          <a:bodyPr/>
          <a:lstStyle/>
          <a:p>
            <a:pPr lvl="0"/>
            <a:fld id="{E37EFD2B-DD1E-4F74-B87B-72B9B6E8ACA8}" type="slidenum">
              <a:rPr lang="it-IT" smtClean="0"/>
              <a:t>9</a:t>
            </a:fld>
            <a:endParaRPr lang="et-EE"/>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219</TotalTime>
  <Words>669</Words>
  <Application>Microsoft Office PowerPoint</Application>
  <PresentationFormat>Custom</PresentationFormat>
  <Paragraphs>112</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Liberation Sans</vt:lpstr>
      <vt:lpstr>Liberation Serif</vt:lpstr>
      <vt:lpstr>Times New Roman</vt:lpstr>
      <vt:lpstr>Predefinito</vt:lpstr>
      <vt:lpstr>PowerPoint Presentation</vt:lpstr>
      <vt:lpstr>Sissejuhatus</vt:lpstr>
      <vt:lpstr>Taust</vt:lpstr>
      <vt:lpstr>Taust</vt:lpstr>
      <vt:lpstr>Lõpetamine: kohalduv seadus</vt:lpstr>
      <vt:lpstr>Nõuded</vt:lpstr>
      <vt:lpstr>Kes?</vt:lpstr>
      <vt:lpstr>Lõpetamise alused</vt:lpstr>
      <vt:lpstr>Lõpetamise alused</vt:lpstr>
      <vt:lpstr>Lõpetamise mõjud</vt:lpstr>
      <vt:lpstr>Lõpetamise eriprotseduur</vt:lpstr>
      <vt:lpstr>Lõpetamise eriprotseduur</vt:lpstr>
      <vt:lpstr>Lõpetamisega seotud täiendavad kohustused</vt:lpstr>
      <vt:lpstr>Lõpetamisega seotud täiendavad kohustused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Piret Paukštys</dc:creator>
  <cp:lastModifiedBy>Liisa Mets</cp:lastModifiedBy>
  <cp:revision>79</cp:revision>
  <dcterms:created xsi:type="dcterms:W3CDTF">2018-09-15T11:59:51Z</dcterms:created>
  <dcterms:modified xsi:type="dcterms:W3CDTF">2022-02-10T12:36:04Z</dcterms:modified>
</cp:coreProperties>
</file>